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27"/>
  </p:notesMasterIdLst>
  <p:handoutMasterIdLst>
    <p:handoutMasterId r:id="rId28"/>
  </p:handoutMasterIdLst>
  <p:sldIdLst>
    <p:sldId id="258" r:id="rId2"/>
    <p:sldId id="256" r:id="rId3"/>
    <p:sldId id="380" r:id="rId4"/>
    <p:sldId id="385" r:id="rId5"/>
    <p:sldId id="386" r:id="rId6"/>
    <p:sldId id="387" r:id="rId7"/>
    <p:sldId id="388" r:id="rId8"/>
    <p:sldId id="381" r:id="rId9"/>
    <p:sldId id="389" r:id="rId10"/>
    <p:sldId id="390" r:id="rId11"/>
    <p:sldId id="382" r:id="rId12"/>
    <p:sldId id="391" r:id="rId13"/>
    <p:sldId id="392" r:id="rId14"/>
    <p:sldId id="393" r:id="rId15"/>
    <p:sldId id="394" r:id="rId16"/>
    <p:sldId id="395" r:id="rId17"/>
    <p:sldId id="383" r:id="rId18"/>
    <p:sldId id="396" r:id="rId19"/>
    <p:sldId id="397" r:id="rId20"/>
    <p:sldId id="384" r:id="rId21"/>
    <p:sldId id="398" r:id="rId22"/>
    <p:sldId id="399" r:id="rId23"/>
    <p:sldId id="400" r:id="rId24"/>
    <p:sldId id="401" r:id="rId25"/>
    <p:sldId id="379" r:id="rId26"/>
  </p:sldIdLst>
  <p:sldSz cx="12192000" cy="6858000"/>
  <p:notesSz cx="6858000" cy="9144000"/>
  <p:defaultTextStyle>
    <a:defPPr>
      <a:defRPr lang="ru-RU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E2616"/>
    <a:srgbClr val="256569"/>
    <a:srgbClr val="E9ECEC"/>
    <a:srgbClr val="5A6FB1"/>
    <a:srgbClr val="525CA5"/>
    <a:srgbClr val="862D26"/>
    <a:srgbClr val="FFFFFF"/>
    <a:srgbClr val="A40000"/>
    <a:srgbClr val="EFD329"/>
    <a:srgbClr val="5252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90"/>
  </p:normalViewPr>
  <p:slideViewPr>
    <p:cSldViewPr snapToGrid="0" snapToObjects="1">
      <p:cViewPr varScale="1">
        <p:scale>
          <a:sx n="67" d="100"/>
          <a:sy n="67" d="100"/>
        </p:scale>
        <p:origin x="-356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DDFCB5F-4D14-4D30-A938-51E9D40964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8E0C184-86DE-44D4-8731-B68BA36DB4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E5964-D517-48C0-81BD-8A9C359FF4C9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5880CEF-9ADA-4261-A79F-F5B7ADA340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28D71CC-5180-40C1-8217-8F4418BFE5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5489E-387C-466C-85E1-80316A443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026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C31DE-FA3C-49A3-807C-53598CF4C88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215C-702A-4EBB-8EE1-303E5AE90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91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14">
            <a:extLst>
              <a:ext uri="{FF2B5EF4-FFF2-40B4-BE49-F238E27FC236}">
                <a16:creationId xmlns:a16="http://schemas.microsoft.com/office/drawing/2014/main" xmlns="" id="{D1780865-C07C-405C-B7AB-D98096E0DD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57997" y="4864485"/>
            <a:ext cx="10220325" cy="6468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ru-RU" dirty="0"/>
              <a:t>Раздел. Тема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866EA1A-D3CB-4297-A795-5FAFEC1E640E}"/>
              </a:ext>
            </a:extLst>
          </p:cNvPr>
          <p:cNvSpPr/>
          <p:nvPr userDrawn="1"/>
        </p:nvSpPr>
        <p:spPr>
          <a:xfrm>
            <a:off x="0" y="2027291"/>
            <a:ext cx="10115548" cy="1982734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594D72-ACCF-49CF-A05D-F480570D0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521" y="2027290"/>
            <a:ext cx="9787027" cy="1982733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Название курса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95CD00A-FF9F-415D-A55D-DFD9212F078E}"/>
              </a:ext>
            </a:extLst>
          </p:cNvPr>
          <p:cNvSpPr/>
          <p:nvPr userDrawn="1"/>
        </p:nvSpPr>
        <p:spPr>
          <a:xfrm>
            <a:off x="0" y="1670082"/>
            <a:ext cx="7391400" cy="131225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136CD8F-04E7-4136-88AC-4AB08DEDE3C2}"/>
              </a:ext>
            </a:extLst>
          </p:cNvPr>
          <p:cNvSpPr/>
          <p:nvPr userDrawn="1"/>
        </p:nvSpPr>
        <p:spPr>
          <a:xfrm>
            <a:off x="4800600" y="4264120"/>
            <a:ext cx="7391400" cy="131225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EFBFB29-1B9B-4CAB-ADBF-2157E12D90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3" r="-573" b="80833"/>
          <a:stretch/>
        </p:blipFill>
        <p:spPr>
          <a:xfrm>
            <a:off x="9286875" y="187245"/>
            <a:ext cx="2591447" cy="840779"/>
          </a:xfrm>
          <a:prstGeom prst="rect">
            <a:avLst/>
          </a:prstGeom>
        </p:spPr>
      </p:pic>
      <p:sp>
        <p:nvSpPr>
          <p:cNvPr id="8" name="Объект 14">
            <a:extLst>
              <a:ext uri="{FF2B5EF4-FFF2-40B4-BE49-F238E27FC236}">
                <a16:creationId xmlns:a16="http://schemas.microsoft.com/office/drawing/2014/main" xmlns="" id="{A23D5E5A-0F4B-4A0E-AA24-73B64DA724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7997" y="5657058"/>
            <a:ext cx="10220325" cy="6468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ru-RU" dirty="0"/>
              <a:t>Регалии преподавателя</a:t>
            </a:r>
          </a:p>
        </p:txBody>
      </p:sp>
    </p:spTree>
    <p:extLst>
      <p:ext uri="{BB962C8B-B14F-4D97-AF65-F5344CB8AC3E}">
        <p14:creationId xmlns:p14="http://schemas.microsoft.com/office/powerpoint/2010/main" xmlns="" val="282535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ктор слева белый с лог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33366" y="478473"/>
            <a:ext cx="5894706" cy="623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Раздел. Тема</a:t>
            </a:r>
          </a:p>
        </p:txBody>
      </p:sp>
      <p:sp>
        <p:nvSpPr>
          <p:cNvPr id="6" name="Объект 14"/>
          <p:cNvSpPr>
            <a:spLocks noGrp="1"/>
          </p:cNvSpPr>
          <p:nvPr>
            <p:ph sz="quarter" idx="12" hasCustomPrompt="1"/>
          </p:nvPr>
        </p:nvSpPr>
        <p:spPr>
          <a:xfrm>
            <a:off x="5141913" y="2130640"/>
            <a:ext cx="6538996" cy="43641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1200"/>
              </a:spcAft>
              <a:buNone/>
              <a:defRPr sz="2000" b="0" baseline="0">
                <a:solidFill>
                  <a:schemeClr val="bg2">
                    <a:lumMod val="25000"/>
                  </a:schemeClr>
                </a:solidFill>
                <a:latin typeface="+mn-lt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ru-RU" dirty="0"/>
              <a:t>Основной текст</a:t>
            </a:r>
            <a:endParaRPr lang="en-US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5133365" y="1188546"/>
            <a:ext cx="6547543" cy="771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256569"/>
                </a:solidFill>
                <a:latin typeface="+mj-lt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8072" y="360293"/>
            <a:ext cx="652837" cy="7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558704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00">
          <p15:clr>
            <a:srgbClr val="FBAE40"/>
          </p15:clr>
        </p15:guide>
        <p15:guide id="2" pos="39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ез лектора белый с лог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1091" y="478473"/>
            <a:ext cx="10516981" cy="623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dirty="0"/>
              <a:t>Раздел. Тема</a:t>
            </a:r>
          </a:p>
        </p:txBody>
      </p:sp>
      <p:sp>
        <p:nvSpPr>
          <p:cNvPr id="9" name="Объект 14"/>
          <p:cNvSpPr>
            <a:spLocks noGrp="1"/>
          </p:cNvSpPr>
          <p:nvPr>
            <p:ph sz="quarter" idx="12" hasCustomPrompt="1"/>
          </p:nvPr>
        </p:nvSpPr>
        <p:spPr>
          <a:xfrm>
            <a:off x="511091" y="2130641"/>
            <a:ext cx="11169818" cy="43556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2000" b="0" kern="120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marL="0" lvl="0" indent="0" algn="l" defTabSz="1219170" rtl="0" eaLnBrk="1" latinLnBrk="0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Текст слайда</a:t>
            </a:r>
          </a:p>
        </p:txBody>
      </p:sp>
      <p:sp>
        <p:nvSpPr>
          <p:cNvPr id="10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511091" y="1188546"/>
            <a:ext cx="11169818" cy="771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256569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309A46B-4D14-4200-9AE4-312226513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8072" y="360293"/>
            <a:ext cx="652837" cy="7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2808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344">
          <p15:clr>
            <a:srgbClr val="FBAE40"/>
          </p15:clr>
        </p15:guide>
        <p15:guide id="2" pos="39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Лектор слева белый с лог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33366" y="478473"/>
            <a:ext cx="5894706" cy="623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Раздел. Тема</a:t>
            </a:r>
          </a:p>
        </p:txBody>
      </p:sp>
      <p:sp>
        <p:nvSpPr>
          <p:cNvPr id="6" name="Объект 14"/>
          <p:cNvSpPr>
            <a:spLocks noGrp="1"/>
          </p:cNvSpPr>
          <p:nvPr>
            <p:ph sz="quarter" idx="12" hasCustomPrompt="1"/>
          </p:nvPr>
        </p:nvSpPr>
        <p:spPr>
          <a:xfrm>
            <a:off x="5141913" y="2593571"/>
            <a:ext cx="6538996" cy="39012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b="0" kern="120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marL="0" lvl="0" indent="0" algn="l" defTabSz="1219170" rtl="0" eaLnBrk="1" latinLnBrk="0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Ваша таблица</a:t>
            </a:r>
            <a:endParaRPr lang="en-US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5133365" y="1188546"/>
            <a:ext cx="6547543" cy="771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256569"/>
                </a:solidFill>
                <a:latin typeface="+mj-lt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8072" y="360293"/>
            <a:ext cx="652837" cy="74211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D5194F-F059-4C4A-B257-48F083A460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3281" y="2203450"/>
            <a:ext cx="6547543" cy="28257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ru-RU" sz="2000" b="0" kern="120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marL="0" lvl="0" indent="0" algn="l" defTabSz="1219170" rtl="0" eaLnBrk="1" latinLnBrk="0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Название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xmlns="" val="15076389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00">
          <p15:clr>
            <a:srgbClr val="FBAE40"/>
          </p15:clr>
        </p15:guide>
        <p15:guide id="2" pos="39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Лектор слева белый с лог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33366" y="478473"/>
            <a:ext cx="5894706" cy="623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Раздел. Тема</a:t>
            </a:r>
          </a:p>
        </p:txBody>
      </p:sp>
      <p:sp>
        <p:nvSpPr>
          <p:cNvPr id="6" name="Объект 14"/>
          <p:cNvSpPr>
            <a:spLocks noGrp="1"/>
          </p:cNvSpPr>
          <p:nvPr>
            <p:ph sz="quarter" idx="12" hasCustomPrompt="1"/>
          </p:nvPr>
        </p:nvSpPr>
        <p:spPr>
          <a:xfrm>
            <a:off x="8412479" y="2190692"/>
            <a:ext cx="3268429" cy="38378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baseline="0">
                <a:solidFill>
                  <a:schemeClr val="bg2">
                    <a:lumMod val="25000"/>
                  </a:schemeClr>
                </a:solidFill>
                <a:latin typeface="+mn-lt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ru-RU" dirty="0"/>
              <a:t>Основной текст</a:t>
            </a:r>
            <a:endParaRPr lang="en-US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5133365" y="1188546"/>
            <a:ext cx="6547543" cy="771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256569"/>
                </a:solidFill>
                <a:latin typeface="+mj-lt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8072" y="360293"/>
            <a:ext cx="652837" cy="742114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7E85BFA-314B-4093-B0DC-09509BFF66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3975" y="2190692"/>
            <a:ext cx="3154363" cy="3838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ru-RU" dirty="0"/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xmlns="" id="{C0BA384C-11DA-457E-BE96-E769834422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3975" y="6258993"/>
            <a:ext cx="6546934" cy="24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xmlns="" val="6681036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00">
          <p15:clr>
            <a:srgbClr val="FBAE40"/>
          </p15:clr>
        </p15:guide>
        <p15:guide id="2" pos="3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Лектор слева белый с лог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33366" y="478473"/>
            <a:ext cx="5894706" cy="623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Раздел. Тема</a:t>
            </a:r>
          </a:p>
        </p:txBody>
      </p:sp>
      <p:sp>
        <p:nvSpPr>
          <p:cNvPr id="6" name="Объект 14"/>
          <p:cNvSpPr>
            <a:spLocks noGrp="1"/>
          </p:cNvSpPr>
          <p:nvPr>
            <p:ph sz="quarter" idx="12" hasCustomPrompt="1"/>
          </p:nvPr>
        </p:nvSpPr>
        <p:spPr>
          <a:xfrm>
            <a:off x="9010996" y="2313160"/>
            <a:ext cx="2669912" cy="359718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baseline="0">
                <a:solidFill>
                  <a:schemeClr val="bg2">
                    <a:lumMod val="25000"/>
                  </a:schemeClr>
                </a:solidFill>
                <a:latin typeface="+mn-lt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ru-RU" dirty="0"/>
              <a:t>Основной текст</a:t>
            </a:r>
            <a:endParaRPr lang="en-US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5133365" y="1188546"/>
            <a:ext cx="6547543" cy="771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256569"/>
                </a:solidFill>
                <a:latin typeface="+mj-lt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8072" y="360293"/>
            <a:ext cx="652837" cy="742114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7E85BFA-314B-4093-B0DC-09509BFF66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3365" y="2993909"/>
            <a:ext cx="3710767" cy="22316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ru-RU" dirty="0"/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xmlns="" id="{C0BA384C-11DA-457E-BE96-E769834422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3975" y="6258993"/>
            <a:ext cx="6546934" cy="24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xmlns="" val="29197734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00">
          <p15:clr>
            <a:srgbClr val="FBAE40"/>
          </p15:clr>
        </p15:guide>
        <p15:guide id="2" pos="39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Лектор слева белый с лог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33366" y="478473"/>
            <a:ext cx="5894706" cy="623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Раздел. Тема</a:t>
            </a:r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5133365" y="1188546"/>
            <a:ext cx="6547543" cy="771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256569"/>
                </a:solidFill>
                <a:latin typeface="+mj-lt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8072" y="360293"/>
            <a:ext cx="652837" cy="742114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7E85BFA-314B-4093-B0DC-09509BFF66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3975" y="2313160"/>
            <a:ext cx="6546933" cy="35971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ru-RU" dirty="0"/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xmlns="" id="{C0BA384C-11DA-457E-BE96-E769834422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3974" y="6258993"/>
            <a:ext cx="6546933" cy="24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xmlns="" val="19204539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00">
          <p15:clr>
            <a:srgbClr val="FBAE40"/>
          </p15:clr>
        </p15:guide>
        <p15:guide id="2" pos="39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Без лектора белый с лог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1091" y="478473"/>
            <a:ext cx="10516981" cy="623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dirty="0"/>
              <a:t>Раздел. Тема</a:t>
            </a:r>
          </a:p>
        </p:txBody>
      </p:sp>
      <p:sp>
        <p:nvSpPr>
          <p:cNvPr id="9" name="Объект 14"/>
          <p:cNvSpPr>
            <a:spLocks noGrp="1"/>
          </p:cNvSpPr>
          <p:nvPr>
            <p:ph sz="quarter" idx="12" hasCustomPrompt="1"/>
          </p:nvPr>
        </p:nvSpPr>
        <p:spPr>
          <a:xfrm>
            <a:off x="7708899" y="2130641"/>
            <a:ext cx="3972009" cy="39907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ru-RU" sz="2000" b="0" kern="120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marL="0" lvl="0" indent="0" algn="l" defTabSz="1219170" rtl="0" eaLnBrk="1" latinLnBrk="0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Текст слайда</a:t>
            </a:r>
          </a:p>
        </p:txBody>
      </p:sp>
      <p:sp>
        <p:nvSpPr>
          <p:cNvPr id="10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511091" y="1188546"/>
            <a:ext cx="11169818" cy="771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256569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309A46B-4D14-4200-9AE4-312226513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8072" y="360293"/>
            <a:ext cx="652837" cy="742114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44923AB-E7B5-44C5-8B75-38C2845CE2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1174" y="2130641"/>
            <a:ext cx="6905625" cy="39907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ru-RU" sz="2400" dirty="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87E55352-ABB5-4496-8E8A-F6437BAA2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75" y="6294865"/>
            <a:ext cx="11169734" cy="311048"/>
          </a:xfrm>
          <a:prstGeom prst="rect">
            <a:avLst/>
          </a:prstGeom>
        </p:spPr>
        <p:txBody>
          <a:bodyPr/>
          <a:lstStyle>
            <a:lvl1pPr>
              <a:defRPr lang="ru-RU" sz="1200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xmlns="" val="29549325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344">
          <p15:clr>
            <a:srgbClr val="FBAE40"/>
          </p15:clr>
        </p15:guide>
        <p15:guide id="2" pos="39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048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72" r:id="rId3"/>
    <p:sldLayoutId id="2147483682" r:id="rId4"/>
    <p:sldLayoutId id="2147483679" r:id="rId5"/>
    <p:sldLayoutId id="2147483680" r:id="rId6"/>
    <p:sldLayoutId id="2147483681" r:id="rId7"/>
    <p:sldLayoutId id="2147483683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odejsdev.ru/guides/webdraftt/npm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github.com/expressjs/express/blob/c0136d8b48dd3526c58b2ad8666fb4b12b55116c/lib/express.js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tproger.ru/articles/pochemu-vam-stoit-vybrat-frejmvork-django-dlja-svoego-sledujushhego-proekta/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koajs.com/" TargetMode="External"/><Relationship Id="rId13" Type="http://schemas.openxmlformats.org/officeDocument/2006/relationships/hyperlink" Target="https://flaviocopes.com/yarn/" TargetMode="External"/><Relationship Id="rId3" Type="http://schemas.openxmlformats.org/officeDocument/2006/relationships/hyperlink" Target="https://flaviocopes.com/express/" TargetMode="External"/><Relationship Id="rId7" Type="http://schemas.openxmlformats.org/officeDocument/2006/relationships/hyperlink" Target="https://ghost.org/" TargetMode="External"/><Relationship Id="rId12" Type="http://schemas.openxmlformats.org/officeDocument/2006/relationships/hyperlink" Target="https://blog.npmjs.org/post/141577284765/kik-left-pad-and-npm" TargetMode="External"/><Relationship Id="rId17" Type="http://schemas.openxmlformats.org/officeDocument/2006/relationships/hyperlink" Target="https://nodejs.org/api/esm.html" TargetMode="External"/><Relationship Id="rId2" Type="http://schemas.openxmlformats.org/officeDocument/2006/relationships/hyperlink" Target="https://flaviocopes.com/npm/" TargetMode="External"/><Relationship Id="rId16" Type="http://schemas.openxmlformats.org/officeDocument/2006/relationships/hyperlink" Target="https://flaviocopes.com/es-modules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uber.com/" TargetMode="External"/><Relationship Id="rId11" Type="http://schemas.openxmlformats.org/officeDocument/2006/relationships/hyperlink" Target="https://nodejs.org/en/blog/release/v4.0.0/" TargetMode="External"/><Relationship Id="rId5" Type="http://schemas.openxmlformats.org/officeDocument/2006/relationships/hyperlink" Target="https://www.linkedin.com/" TargetMode="External"/><Relationship Id="rId15" Type="http://schemas.openxmlformats.org/officeDocument/2006/relationships/hyperlink" Target="https://flaviocopes.com/v8/" TargetMode="External"/><Relationship Id="rId10" Type="http://schemas.openxmlformats.org/officeDocument/2006/relationships/hyperlink" Target="https://foundation.nodejs.org/" TargetMode="External"/><Relationship Id="rId4" Type="http://schemas.openxmlformats.org/officeDocument/2006/relationships/hyperlink" Target="https://socket.io/" TargetMode="External"/><Relationship Id="rId9" Type="http://schemas.openxmlformats.org/officeDocument/2006/relationships/hyperlink" Target="https://iojs.org/" TargetMode="External"/><Relationship Id="rId14" Type="http://schemas.openxmlformats.org/officeDocument/2006/relationships/hyperlink" Target="https://nodejs.org/api/http2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A0F8B0F-42A3-4947-A672-1F5DAFA2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286EA4D1-DEA2-4E97-863F-950D2993134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86125" y="4693035"/>
            <a:ext cx="8592197" cy="646866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rgbClr val="256569">
                    <a:alpha val="80000"/>
                  </a:srgbClr>
                </a:solidFill>
              </a:rPr>
              <a:t>Web-программирование</a:t>
            </a:r>
            <a:endParaRPr lang="ru-RU" sz="2800" b="1" dirty="0">
              <a:solidFill>
                <a:srgbClr val="256569">
                  <a:alpha val="80000"/>
                </a:srgbClr>
              </a:solidFill>
            </a:endParaRPr>
          </a:p>
        </p:txBody>
      </p:sp>
      <p:sp>
        <p:nvSpPr>
          <p:cNvPr id="4" name="Объект 6">
            <a:extLst>
              <a:ext uri="{FF2B5EF4-FFF2-40B4-BE49-F238E27FC236}">
                <a16:creationId xmlns:a16="http://schemas.microsoft.com/office/drawing/2014/main" xmlns="" id="{20E1305F-2493-4DEE-BAD1-DD4C33EBA40D}"/>
              </a:ext>
            </a:extLst>
          </p:cNvPr>
          <p:cNvSpPr txBox="1">
            <a:spLocks/>
          </p:cNvSpPr>
          <p:nvPr/>
        </p:nvSpPr>
        <p:spPr>
          <a:xfrm>
            <a:off x="5467997" y="5336277"/>
            <a:ext cx="6410325" cy="1171030"/>
          </a:xfrm>
          <a:prstGeom prst="rect">
            <a:avLst/>
          </a:prstGeom>
        </p:spPr>
        <p:txBody>
          <a:bodyPr anchor="t"/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Helvetica" panose="020B060402020202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>
                <a:solidFill>
                  <a:srgbClr val="256569">
                    <a:alpha val="80000"/>
                  </a:srgbClr>
                </a:solidFill>
              </a:rPr>
              <a:t>Преподаватель: </a:t>
            </a:r>
            <a:r>
              <a:rPr lang="ru-RU" sz="1800" dirty="0" smtClean="0">
                <a:solidFill>
                  <a:srgbClr val="256569">
                    <a:alpha val="80000"/>
                  </a:srgbClr>
                </a:solidFill>
              </a:rPr>
              <a:t>Шаталова А.Ю., преподаватель </a:t>
            </a:r>
            <a:r>
              <a:rPr lang="ru-RU" sz="1800" dirty="0">
                <a:solidFill>
                  <a:srgbClr val="256569">
                    <a:alpha val="80000"/>
                  </a:srgbClr>
                </a:solidFill>
              </a:rPr>
              <a:t>Департамента </a:t>
            </a:r>
            <a:r>
              <a:rPr lang="ru-RU" sz="1800" dirty="0" smtClean="0">
                <a:solidFill>
                  <a:srgbClr val="256569">
                    <a:alpha val="80000"/>
                  </a:srgbClr>
                </a:solidFill>
              </a:rPr>
              <a:t>анализа данных и машинного обучения</a:t>
            </a:r>
            <a:endParaRPr lang="ru-RU" sz="1800" dirty="0">
              <a:solidFill>
                <a:srgbClr val="256569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0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1092" y="1102407"/>
            <a:ext cx="582303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Управление модулями </a:t>
            </a:r>
            <a:r>
              <a:rPr lang="en-US" sz="3200" b="1" dirty="0" err="1" smtClean="0"/>
              <a:t>npm</a:t>
            </a:r>
            <a:r>
              <a:rPr lang="en-US" sz="3200" dirty="0" smtClean="0">
                <a:hlinkClick r:id="rId2" tooltip="Permanent link"/>
              </a:rPr>
              <a:t>¶</a:t>
            </a:r>
            <a:endParaRPr lang="en-US" sz="3200" dirty="0" smtClean="0"/>
          </a:p>
          <a:p>
            <a:r>
              <a:rPr lang="ru-RU" b="1" dirty="0" smtClean="0"/>
              <a:t>Модули</a:t>
            </a:r>
            <a:r>
              <a:rPr lang="ru-RU" dirty="0" smtClean="0"/>
              <a:t> - это приложения, которые реализовывают некоторый функционал и могут быть использованы для разработки более сложных приложений. 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Например, для создания </a:t>
            </a:r>
            <a:r>
              <a:rPr lang="en-US" dirty="0" smtClean="0"/>
              <a:t>App React </a:t>
            </a:r>
            <a:r>
              <a:rPr lang="ru-RU" dirty="0" smtClean="0"/>
              <a:t>нужно выполнить команду:</a:t>
            </a:r>
          </a:p>
          <a:p>
            <a:endParaRPr lang="ru-RU" dirty="0" smtClean="0"/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npm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install -g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create-react-app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/>
              <a:t>После установки модуля с --</a:t>
            </a:r>
            <a:r>
              <a:rPr lang="ru-RU" dirty="0" err="1" smtClean="0"/>
              <a:t>save</a:t>
            </a:r>
            <a:r>
              <a:rPr lang="ru-RU" dirty="0" smtClean="0"/>
              <a:t> в </a:t>
            </a:r>
            <a:r>
              <a:rPr lang="ru-RU" dirty="0" err="1" smtClean="0"/>
              <a:t>package.json</a:t>
            </a:r>
            <a:r>
              <a:rPr lang="ru-RU" dirty="0" smtClean="0"/>
              <a:t> появится объект </a:t>
            </a:r>
            <a:r>
              <a:rPr lang="ru-RU" dirty="0" err="1" smtClean="0"/>
              <a:t>dependencies</a:t>
            </a:r>
            <a:r>
              <a:rPr lang="ru-RU" dirty="0" smtClean="0"/>
              <a:t> со списком зависимостей вашего проекта.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602" name="Picture 2" descr="C:\Users\магазин\Downloads\welcome-to-react-v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4268" y="1800225"/>
            <a:ext cx="4998051" cy="347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JSON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" y="2085975"/>
            <a:ext cx="779145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JSON (</a:t>
            </a:r>
            <a:r>
              <a:rPr lang="ru-RU" b="1" dirty="0" err="1" smtClean="0"/>
              <a:t>JavaScript</a:t>
            </a:r>
            <a:r>
              <a:rPr lang="ru-RU" b="1" dirty="0" smtClean="0"/>
              <a:t> </a:t>
            </a:r>
            <a:r>
              <a:rPr lang="ru-RU" b="1" dirty="0" err="1" smtClean="0"/>
              <a:t>Object</a:t>
            </a:r>
            <a:r>
              <a:rPr lang="ru-RU" b="1" dirty="0" smtClean="0"/>
              <a:t> </a:t>
            </a:r>
            <a:r>
              <a:rPr lang="ru-RU" b="1" dirty="0" err="1" smtClean="0"/>
              <a:t>Notation</a:t>
            </a:r>
            <a:r>
              <a:rPr lang="ru-RU" b="1" dirty="0" smtClean="0"/>
              <a:t>)</a:t>
            </a:r>
            <a:r>
              <a:rPr lang="ru-RU" dirty="0" smtClean="0"/>
              <a:t> – это текстовый формат представления данных в нотации объекта </a:t>
            </a:r>
            <a:r>
              <a:rPr lang="ru-RU" dirty="0" err="1" smtClean="0"/>
              <a:t>JavaScript</a:t>
            </a:r>
            <a:r>
              <a:rPr lang="ru-RU" dirty="0" smtClean="0"/>
              <a:t>. Предназначен JSON, также как и некоторые другие форматы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такие </a:t>
            </a:r>
            <a:r>
              <a:rPr lang="ru-RU" dirty="0" smtClean="0"/>
              <a:t>как XML и YAML, для обмена данными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 JSON, в отличие от XML и YAML, данные организованы также как в объекте </a:t>
            </a:r>
            <a:r>
              <a:rPr lang="ru-RU" dirty="0" err="1" smtClean="0"/>
              <a:t>JavaScript</a:t>
            </a:r>
            <a:r>
              <a:rPr lang="ru-RU" dirty="0" smtClean="0"/>
              <a:t>. Но JSON – это не объект, а строка. При этом не любой объект </a:t>
            </a:r>
            <a:r>
              <a:rPr lang="ru-RU" dirty="0" err="1" smtClean="0"/>
              <a:t>JavaScript</a:t>
            </a:r>
            <a:r>
              <a:rPr lang="ru-RU" dirty="0" smtClean="0"/>
              <a:t> может быть переведён один к одному в JSON. Например, если у объекта есть методы, то они при преобразовании в строку JSON будут проигнорированы и не включены в неё.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" y="1162050"/>
            <a:ext cx="7791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Структура формата </a:t>
            </a:r>
            <a:r>
              <a:rPr lang="en-US" sz="2800" b="1" dirty="0" smtClean="0"/>
              <a:t>JSON</a:t>
            </a:r>
            <a:endParaRPr lang="en-US" sz="28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C:\Users\магазин\Downloads\Скриншот-01-11-2023 13_35_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1789870"/>
            <a:ext cx="4524375" cy="4406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" y="1162050"/>
            <a:ext cx="7791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Работа с JSON в </a:t>
            </a:r>
            <a:r>
              <a:rPr lang="ru-RU" sz="2800" b="1" dirty="0" err="1" smtClean="0"/>
              <a:t>JavaScript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C:\Users\магазин\Downloads\Скриншот-01-11-2023 13_39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2390775"/>
            <a:ext cx="11125200" cy="14097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3875" y="4392886"/>
            <a:ext cx="182934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Парсинг</a:t>
            </a:r>
            <a:r>
              <a:rPr lang="ru-RU" dirty="0" smtClean="0"/>
              <a:t> </a:t>
            </a:r>
            <a:r>
              <a:rPr lang="en-US" dirty="0" smtClean="0"/>
              <a:t>JSON</a:t>
            </a:r>
            <a:endParaRPr lang="en-US" dirty="0"/>
          </a:p>
        </p:txBody>
      </p:sp>
      <p:pic>
        <p:nvPicPr>
          <p:cNvPr id="27651" name="Picture 3" descr="C:\Users\магазин\Downloads\Скриншот-01-11-2023 13_40_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4857750"/>
            <a:ext cx="5191125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3875" y="3600450"/>
            <a:ext cx="609000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Конвертирование объекта </a:t>
            </a:r>
            <a:r>
              <a:rPr lang="ru-RU" dirty="0" err="1" smtClean="0"/>
              <a:t>JavaScript</a:t>
            </a:r>
            <a:r>
              <a:rPr lang="ru-RU" dirty="0" smtClean="0"/>
              <a:t> в строку JSON</a:t>
            </a:r>
            <a:endParaRPr lang="ru-RU" dirty="0"/>
          </a:p>
        </p:txBody>
      </p:sp>
      <p:pic>
        <p:nvPicPr>
          <p:cNvPr id="28674" name="Picture 2" descr="C:\Users\магазин\Downloads\Скриншот-01-11-2023 13_45_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" y="4286250"/>
            <a:ext cx="5076825" cy="1181100"/>
          </a:xfrm>
          <a:prstGeom prst="rect">
            <a:avLst/>
          </a:prstGeom>
          <a:noFill/>
        </p:spPr>
      </p:pic>
      <p:pic>
        <p:nvPicPr>
          <p:cNvPr id="10" name="Picture 4" descr="C:\Users\магазин\Downloads\Скриншот-01-11-2023 13_42_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" y="1627490"/>
            <a:ext cx="10653308" cy="1391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" y="1162050"/>
            <a:ext cx="7791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Преимущества формата </a:t>
            </a:r>
            <a:r>
              <a:rPr lang="en-US" sz="2800" b="1" dirty="0" smtClean="0"/>
              <a:t>JSON</a:t>
            </a:r>
            <a:endParaRPr lang="en-US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350" y="2085975"/>
            <a:ext cx="962025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удобные и быстрые в работе методы, предназначенные для конвертации (</a:t>
            </a:r>
            <a:r>
              <a:rPr lang="ru-RU" dirty="0" err="1" smtClean="0"/>
              <a:t>парсинга</a:t>
            </a:r>
            <a:r>
              <a:rPr lang="ru-RU" dirty="0" smtClean="0"/>
              <a:t>) строки JSON в объект </a:t>
            </a:r>
            <a:r>
              <a:rPr lang="ru-RU" dirty="0" err="1" smtClean="0"/>
              <a:t>JavaScript</a:t>
            </a:r>
            <a:r>
              <a:rPr lang="ru-RU" dirty="0" smtClean="0"/>
              <a:t> и обратно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понятная и простая структура данных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очень маленький размер по сравнению с другими форматами данных (например XML). Это связано с тем, что формат JSON содержит минимальное возможное форматирование, т.е. при его написании используется всего несколько специальных знаков. Это очень важное преимущество, т.к. данные представленные в формате JSON будут быстрее загружаться, чем, если бы они были бы представлены в других форматах.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" y="1162050"/>
            <a:ext cx="7791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Сравнение </a:t>
            </a:r>
            <a:r>
              <a:rPr lang="ru-RU" sz="2800" b="1" dirty="0" smtClean="0"/>
              <a:t>форматов JSON и </a:t>
            </a:r>
            <a:r>
              <a:rPr lang="ru-RU" sz="2800" b="1" dirty="0" smtClean="0"/>
              <a:t>XML</a:t>
            </a:r>
            <a:endParaRPr lang="ru-RU" sz="28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351" y="2076450"/>
            <a:ext cx="42291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При передаче некоторых данных размер JSON будет значительно меньше, чем размер XML.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JSON имеет более удобные методы конвертации в структуры данных </a:t>
            </a:r>
            <a:r>
              <a:rPr lang="ru-RU" dirty="0" err="1" smtClean="0"/>
              <a:t>JavaScript</a:t>
            </a:r>
            <a:r>
              <a:rPr lang="ru-RU" dirty="0" smtClean="0"/>
              <a:t>, чем XML.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JSON более просто создавать, чем XML.</a:t>
            </a:r>
            <a:endParaRPr lang="ru-RU" dirty="0"/>
          </a:p>
        </p:txBody>
      </p:sp>
      <p:pic>
        <p:nvPicPr>
          <p:cNvPr id="29698" name="Picture 2" descr="C:\Users\магазин\Downloads\json-vs-xm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2022" y="1939925"/>
            <a:ext cx="5226050" cy="354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11091" y="1188546"/>
            <a:ext cx="6242134" cy="771958"/>
          </a:xfrm>
        </p:spPr>
        <p:txBody>
          <a:bodyPr/>
          <a:lstStyle/>
          <a:p>
            <a:r>
              <a:rPr lang="ru-RU" dirty="0" smtClean="0"/>
              <a:t>Фреймворк </a:t>
            </a:r>
            <a:r>
              <a:rPr lang="ru-RU" dirty="0" err="1" smtClean="0"/>
              <a:t>Express.js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350" y="2085975"/>
            <a:ext cx="6096000" cy="31082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 smtClean="0"/>
              <a:t>Express</a:t>
            </a:r>
            <a:r>
              <a:rPr lang="ru-RU" dirty="0" smtClean="0"/>
              <a:t> представляет собой популярный </a:t>
            </a:r>
            <a:r>
              <a:rPr lang="ru-RU" dirty="0" err="1" smtClean="0"/>
              <a:t>веб-фреймворк</a:t>
            </a:r>
            <a:r>
              <a:rPr lang="ru-RU" dirty="0" smtClean="0"/>
              <a:t>, написанный на </a:t>
            </a:r>
            <a:r>
              <a:rPr lang="ru-RU" dirty="0" err="1" smtClean="0"/>
              <a:t>JavaScript</a:t>
            </a:r>
            <a:r>
              <a:rPr lang="ru-RU" dirty="0" smtClean="0"/>
              <a:t> и работающий внутри среды исполнения </a:t>
            </a:r>
            <a:r>
              <a:rPr lang="ru-RU" dirty="0" err="1" smtClean="0"/>
              <a:t>node.js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 Это — один из самых популярных легковесных </a:t>
            </a:r>
            <a:r>
              <a:rPr lang="ru-RU" dirty="0" err="1" smtClean="0"/>
              <a:t>фреймворков</a:t>
            </a:r>
            <a:r>
              <a:rPr lang="ru-RU" dirty="0" smtClean="0"/>
              <a:t>, используемых при создании </a:t>
            </a:r>
            <a:r>
              <a:rPr lang="ru-RU" dirty="0" err="1" smtClean="0"/>
              <a:t>веб-приложений</a:t>
            </a:r>
            <a:r>
              <a:rPr lang="ru-RU" dirty="0" smtClean="0"/>
              <a:t> для </a:t>
            </a:r>
            <a:r>
              <a:rPr lang="ru-RU" dirty="0" err="1" smtClean="0"/>
              <a:t>node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3" name="Picture 1" descr="C:\Users\магазин\Downloads\iogjahsvv-2048x8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9024" y="2247900"/>
            <a:ext cx="4747675" cy="207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" y="1162050"/>
            <a:ext cx="7791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Базовый пример использования </a:t>
            </a:r>
            <a:r>
              <a:rPr lang="en-US" sz="2800" b="1" dirty="0" smtClean="0"/>
              <a:t>express</a:t>
            </a:r>
            <a:endParaRPr lang="en-US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351" y="2076450"/>
            <a:ext cx="4953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Этот код запускает новый HTTP-сервер на порту 3000 и отправляет ответ </a:t>
            </a:r>
            <a:r>
              <a:rPr lang="ru-RU" dirty="0" err="1" smtClean="0"/>
              <a:t>Hello</a:t>
            </a:r>
            <a:r>
              <a:rPr lang="ru-RU" dirty="0" smtClean="0"/>
              <a:t> </a:t>
            </a:r>
            <a:r>
              <a:rPr lang="ru-RU" dirty="0" err="1" smtClean="0"/>
              <a:t>World</a:t>
            </a:r>
            <a:r>
              <a:rPr lang="ru-RU" dirty="0" smtClean="0"/>
              <a:t>! на запросы, поступающие по маршруту GET /. Если не вдаваться в подробности, то можно выделить четыре стадии происходящего, которые мы можем проанализировать: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4825" y="4507885"/>
            <a:ext cx="52196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Создание </a:t>
            </a:r>
            <a:r>
              <a:rPr lang="ru-RU" dirty="0" smtClean="0"/>
              <a:t>нового приложения </a:t>
            </a:r>
            <a:r>
              <a:rPr lang="ru-RU" dirty="0" err="1" smtClean="0"/>
              <a:t>express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Создание нового маршрута.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Запуск HTTP-сервера на заданном номере порта.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Обработка поступающих к серверу запросов.</a:t>
            </a:r>
            <a:endParaRPr lang="ru-RU" dirty="0"/>
          </a:p>
        </p:txBody>
      </p:sp>
      <p:pic>
        <p:nvPicPr>
          <p:cNvPr id="30722" name="Picture 2" descr="C:\Users\магазин\Downloads\Скриншот-01-11-2023 14_11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49" y="2214311"/>
            <a:ext cx="5734050" cy="1448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" y="1162050"/>
            <a:ext cx="7791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Создание нового приложения </a:t>
            </a:r>
            <a:r>
              <a:rPr lang="en-US" sz="2800" b="1" dirty="0" smtClean="0"/>
              <a:t>express</a:t>
            </a:r>
            <a:endParaRPr lang="en-US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351" y="2076450"/>
            <a:ext cx="461962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Команда </a:t>
            </a:r>
            <a:r>
              <a:rPr lang="en-US" dirty="0" err="1" smtClean="0"/>
              <a:t>var</a:t>
            </a:r>
            <a:r>
              <a:rPr lang="en-US" dirty="0" smtClean="0"/>
              <a:t> app = express() </a:t>
            </a:r>
            <a:r>
              <a:rPr lang="ru-RU" dirty="0" smtClean="0"/>
              <a:t>позволяет создать новое приложение </a:t>
            </a:r>
            <a:r>
              <a:rPr lang="en-US" dirty="0" smtClean="0"/>
              <a:t>express. </a:t>
            </a:r>
            <a:r>
              <a:rPr lang="ru-RU" dirty="0" smtClean="0"/>
              <a:t>Функция </a:t>
            </a:r>
            <a:r>
              <a:rPr lang="en-US" dirty="0" err="1" smtClean="0"/>
              <a:t>createApplication</a:t>
            </a:r>
            <a:r>
              <a:rPr lang="en-US" dirty="0" smtClean="0"/>
              <a:t> </a:t>
            </a:r>
            <a:r>
              <a:rPr lang="ru-RU" dirty="0" smtClean="0"/>
              <a:t>из файла </a:t>
            </a:r>
            <a:r>
              <a:rPr lang="en-US" dirty="0" smtClean="0">
                <a:hlinkClick r:id="rId2"/>
              </a:rPr>
              <a:t>lib/express.js</a:t>
            </a:r>
            <a:r>
              <a:rPr lang="en-US" dirty="0" smtClean="0"/>
              <a:t> </a:t>
            </a:r>
            <a:r>
              <a:rPr lang="ru-RU" dirty="0" smtClean="0"/>
              <a:t>является функцией, экспортируемой по умолчанию, именно к ней мы обращаемся, выполняя вызов функции </a:t>
            </a:r>
            <a:r>
              <a:rPr lang="en-US" dirty="0" smtClean="0"/>
              <a:t>express(). </a:t>
            </a:r>
            <a:endParaRPr lang="ru-RU" dirty="0"/>
          </a:p>
        </p:txBody>
      </p:sp>
      <p:pic>
        <p:nvPicPr>
          <p:cNvPr id="31746" name="Picture 2" descr="C:\Users\магазин\Downloads\Скриншот-01-11-2023 14_13_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2722" y="1905000"/>
            <a:ext cx="5686156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42FEF41-5786-4BDA-AE58-63BD6C174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ru-RU" dirty="0" smtClean="0"/>
              <a:t>Серверное программирование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B7269E-5563-490D-85FF-50EDF16B6E9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41913" y="1855729"/>
            <a:ext cx="6907212" cy="4534299"/>
          </a:xfrm>
        </p:spPr>
        <p:txBody>
          <a:bodyPr/>
          <a:lstStyle/>
          <a:p>
            <a:r>
              <a:rPr lang="ru-RU" b="1" dirty="0" smtClean="0"/>
              <a:t>Дистрибутив </a:t>
            </a:r>
            <a:r>
              <a:rPr lang="ru-RU" b="1" dirty="0" err="1" smtClean="0"/>
              <a:t>node.js</a:t>
            </a:r>
            <a:r>
              <a:rPr lang="ru-RU" b="1" dirty="0" smtClean="0"/>
              <a:t> </a:t>
            </a:r>
            <a:r>
              <a:rPr lang="ru-RU" dirty="0" smtClean="0"/>
              <a:t>- назначение, установка, основные приемы работы. Особенности серверного исполнения </a:t>
            </a:r>
            <a:r>
              <a:rPr lang="ru-RU" dirty="0" err="1" smtClean="0"/>
              <a:t>JavaScript</a:t>
            </a:r>
            <a:r>
              <a:rPr lang="ru-RU" dirty="0" smtClean="0"/>
              <a:t>. Менеджер пакетов NPM. </a:t>
            </a:r>
          </a:p>
          <a:p>
            <a:r>
              <a:rPr lang="ru-RU" b="1" dirty="0" smtClean="0"/>
              <a:t>Серверные </a:t>
            </a:r>
            <a:r>
              <a:rPr lang="ru-RU" b="1" dirty="0" err="1" smtClean="0"/>
              <a:t>фреймворки</a:t>
            </a:r>
            <a:r>
              <a:rPr lang="ru-RU" b="1" dirty="0" smtClean="0"/>
              <a:t> </a:t>
            </a:r>
            <a:r>
              <a:rPr lang="ru-RU" dirty="0" smtClean="0"/>
              <a:t>- назначение, примеры, обзор возможностей. Обработка запросов разных методов. </a:t>
            </a:r>
            <a:r>
              <a:rPr lang="ru-RU" dirty="0" err="1" smtClean="0"/>
              <a:t>Шаблонизация</a:t>
            </a:r>
            <a:r>
              <a:rPr lang="ru-RU" dirty="0" smtClean="0"/>
              <a:t>. Работа с базой данных. Возврат и чтение данных в формате JSON, XML. Создание простого API. </a:t>
            </a:r>
          </a:p>
          <a:p>
            <a:r>
              <a:rPr lang="ru-RU" b="1" dirty="0" smtClean="0"/>
              <a:t>Фреймворк </a:t>
            </a:r>
            <a:r>
              <a:rPr lang="ru-RU" b="1" dirty="0" err="1" smtClean="0"/>
              <a:t>Express.js</a:t>
            </a:r>
            <a:r>
              <a:rPr lang="ru-RU" b="1" dirty="0" smtClean="0"/>
              <a:t> </a:t>
            </a:r>
            <a:r>
              <a:rPr lang="ru-RU" dirty="0" smtClean="0"/>
              <a:t>- основные приемы работы, создание простого сервера.</a:t>
            </a:r>
          </a:p>
          <a:p>
            <a:r>
              <a:rPr lang="ru-RU" b="1" dirty="0" smtClean="0"/>
              <a:t>Серверный </a:t>
            </a:r>
            <a:r>
              <a:rPr lang="ru-RU" b="1" dirty="0" err="1" smtClean="0"/>
              <a:t>фреймворк</a:t>
            </a:r>
            <a:r>
              <a:rPr lang="ru-RU" b="1" dirty="0" smtClean="0"/>
              <a:t> </a:t>
            </a:r>
            <a:r>
              <a:rPr lang="ru-RU" b="1" dirty="0" err="1" smtClean="0"/>
              <a:t>FastAPI</a:t>
            </a:r>
            <a:r>
              <a:rPr lang="ru-RU" b="1" dirty="0" smtClean="0"/>
              <a:t> </a:t>
            </a:r>
            <a:r>
              <a:rPr lang="ru-RU" dirty="0" smtClean="0"/>
              <a:t>- основные характеристики, приемы работы, создание простого сервера.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B3B0357-399A-4DC0-8AF7-16D18FFB0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3365" y="1188546"/>
            <a:ext cx="6547544" cy="771958"/>
          </a:xfrm>
        </p:spPr>
        <p:txBody>
          <a:bodyPr/>
          <a:lstStyle/>
          <a:p>
            <a:r>
              <a:rPr lang="ru-RU" dirty="0" smtClean="0"/>
              <a:t>Что обсудим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43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Серверный </a:t>
            </a:r>
            <a:r>
              <a:rPr lang="ru-RU" dirty="0" err="1" smtClean="0"/>
              <a:t>фреймворк</a:t>
            </a:r>
            <a:r>
              <a:rPr lang="ru-RU" dirty="0" smtClean="0"/>
              <a:t> </a:t>
            </a:r>
            <a:r>
              <a:rPr lang="ru-RU" dirty="0" err="1" smtClean="0"/>
              <a:t>FastAPI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" y="2085975"/>
            <a:ext cx="6096000" cy="17559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/>
              <a:t>основные характеристики,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/>
              <a:t>приемы работы,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/>
              <a:t>создание простого сервера.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69" name="Picture 1" descr="C:\Users\магазин\Downloads\m9vesz7w6wkgm100zkn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2319" y="2416330"/>
            <a:ext cx="5168590" cy="258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" y="1162050"/>
            <a:ext cx="10634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Почему </a:t>
            </a:r>
            <a:r>
              <a:rPr lang="ru-RU" sz="2800" b="1" dirty="0" smtClean="0"/>
              <a:t>стоит </a:t>
            </a:r>
            <a:r>
              <a:rPr lang="ru-RU" sz="2800" b="1" dirty="0" smtClean="0"/>
              <a:t>выбрать </a:t>
            </a:r>
            <a:r>
              <a:rPr lang="ru-RU" sz="2800" b="1" dirty="0" err="1" smtClean="0"/>
              <a:t>фреймворк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FastAPI</a:t>
            </a:r>
            <a:r>
              <a:rPr lang="ru-RU" sz="2800" b="1" dirty="0" smtClean="0"/>
              <a:t> для своего </a:t>
            </a:r>
            <a:r>
              <a:rPr lang="ru-RU" sz="2800" b="1" dirty="0" smtClean="0"/>
              <a:t>проекта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2451" y="2667000"/>
            <a:ext cx="536257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FastAPI</a:t>
            </a:r>
            <a:r>
              <a:rPr lang="ru-RU" dirty="0" smtClean="0"/>
              <a:t> — это </a:t>
            </a:r>
            <a:r>
              <a:rPr lang="ru-RU" dirty="0" err="1" smtClean="0"/>
              <a:t>фреймворк</a:t>
            </a:r>
            <a:r>
              <a:rPr lang="ru-RU" dirty="0" smtClean="0"/>
              <a:t> для создания лаконичных и довольно быстрых HTTP API-серверов со встроенными </a:t>
            </a:r>
            <a:r>
              <a:rPr lang="ru-RU" dirty="0" err="1" smtClean="0"/>
              <a:t>валидацией</a:t>
            </a:r>
            <a:r>
              <a:rPr lang="ru-RU" dirty="0" smtClean="0"/>
              <a:t>, </a:t>
            </a:r>
            <a:r>
              <a:rPr lang="ru-RU" dirty="0" err="1" smtClean="0"/>
              <a:t>сериализацией</a:t>
            </a:r>
            <a:r>
              <a:rPr lang="ru-RU" dirty="0" smtClean="0"/>
              <a:t> и асинхронностью. Стоит он на плечах двух других </a:t>
            </a:r>
            <a:r>
              <a:rPr lang="ru-RU" dirty="0" err="1" smtClean="0"/>
              <a:t>фреймворков</a:t>
            </a:r>
            <a:r>
              <a:rPr lang="ru-RU" dirty="0" smtClean="0"/>
              <a:t>. Работой с </a:t>
            </a:r>
            <a:r>
              <a:rPr lang="ru-RU" dirty="0" err="1" smtClean="0"/>
              <a:t>web</a:t>
            </a:r>
            <a:r>
              <a:rPr lang="ru-RU" dirty="0" smtClean="0"/>
              <a:t> в </a:t>
            </a:r>
            <a:r>
              <a:rPr lang="ru-RU" dirty="0" err="1" smtClean="0"/>
              <a:t>FastAPI</a:t>
            </a:r>
            <a:r>
              <a:rPr lang="ru-RU" dirty="0" smtClean="0"/>
              <a:t> занимается </a:t>
            </a:r>
            <a:r>
              <a:rPr lang="ru-RU" dirty="0" err="1" smtClean="0"/>
              <a:t>Starlette</a:t>
            </a:r>
            <a:r>
              <a:rPr lang="ru-RU" dirty="0" smtClean="0"/>
              <a:t>, за </a:t>
            </a:r>
            <a:r>
              <a:rPr lang="ru-RU" dirty="0" err="1" smtClean="0"/>
              <a:t>валидацию</a:t>
            </a:r>
            <a:r>
              <a:rPr lang="ru-RU" dirty="0" smtClean="0"/>
              <a:t> отвечает </a:t>
            </a:r>
            <a:r>
              <a:rPr lang="ru-RU" dirty="0" err="1" smtClean="0"/>
              <a:t>Pydantic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Starlette</a:t>
            </a:r>
            <a:r>
              <a:rPr lang="ru-RU" dirty="0" smtClean="0"/>
              <a:t> — новый, шустрый и классные </a:t>
            </a:r>
            <a:r>
              <a:rPr lang="ru-RU" dirty="0" err="1" smtClean="0"/>
              <a:t>фреймворк</a:t>
            </a:r>
            <a:r>
              <a:rPr lang="ru-RU" dirty="0" smtClean="0"/>
              <a:t>, реализующий подход ASGI.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" y="1162050"/>
            <a:ext cx="10634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Важные причины выбрать </a:t>
            </a:r>
            <a:r>
              <a:rPr lang="en-US" sz="2800" b="1" dirty="0" err="1" smtClean="0"/>
              <a:t>FastAPI</a:t>
            </a:r>
            <a:r>
              <a:rPr lang="en-US" sz="2800" b="1" dirty="0" smtClean="0"/>
              <a:t>: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2451" y="1845558"/>
            <a:ext cx="53625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Асинхронность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Типизированность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Встроенная документация (</a:t>
            </a:r>
            <a:r>
              <a:rPr lang="ru-RU" dirty="0" err="1" smtClean="0"/>
              <a:t>Swagger</a:t>
            </a:r>
            <a:r>
              <a:rPr lang="ru-RU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Применение </a:t>
            </a:r>
            <a:r>
              <a:rPr lang="ru-RU" dirty="0" err="1" smtClean="0"/>
              <a:t>websockets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1" y="3629025"/>
            <a:ext cx="10634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Когда стоит использовать </a:t>
            </a:r>
            <a:r>
              <a:rPr lang="en-US" sz="2800" b="1" dirty="0" err="1" smtClean="0"/>
              <a:t>FastAPI</a:t>
            </a:r>
            <a:endParaRPr lang="en-US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7701" y="4312533"/>
            <a:ext cx="888682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Когда в вашем проекте нужна производительность и она должна быть выше, чем у других </a:t>
            </a:r>
            <a:r>
              <a:rPr lang="ru-RU" dirty="0" err="1" smtClean="0"/>
              <a:t>фреймворков</a:t>
            </a:r>
            <a:r>
              <a:rPr lang="ru-RU" dirty="0" smtClean="0"/>
              <a:t> — например, </a:t>
            </a:r>
            <a:r>
              <a:rPr lang="ru-RU" dirty="0" err="1" smtClean="0">
                <a:hlinkClick r:id="rId2"/>
              </a:rPr>
              <a:t>Django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Когда в вашем проекте нужна асинхронность.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Если вы в проекте используете запросы к другим сервисам (использование асинхронных http-запросов).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Если хотите использовать </a:t>
            </a:r>
            <a:r>
              <a:rPr lang="ru-RU" dirty="0" err="1" smtClean="0"/>
              <a:t>websockets</a:t>
            </a:r>
            <a:r>
              <a:rPr lang="ru-RU" dirty="0" smtClean="0"/>
              <a:t> из коробки.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" y="1162050"/>
            <a:ext cx="10634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Приемы работы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2451" y="1845558"/>
            <a:ext cx="53625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Установка </a:t>
            </a:r>
            <a:r>
              <a:rPr lang="en-US" dirty="0" err="1" smtClean="0"/>
              <a:t>FastAPI</a:t>
            </a:r>
            <a:endParaRPr lang="en-US" dirty="0"/>
          </a:p>
        </p:txBody>
      </p:sp>
      <p:pic>
        <p:nvPicPr>
          <p:cNvPr id="32770" name="Picture 2" descr="C:\Users\магазин\Downloads\Скриншот-01-11-2023 14_57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2309812"/>
            <a:ext cx="3409950" cy="7715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929187" y="1778883"/>
            <a:ext cx="53625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Содержимое </a:t>
            </a:r>
            <a:r>
              <a:rPr lang="en-US" dirty="0" smtClean="0"/>
              <a:t>main.py</a:t>
            </a:r>
            <a:endParaRPr lang="ru-RU" dirty="0"/>
          </a:p>
        </p:txBody>
      </p:sp>
      <p:pic>
        <p:nvPicPr>
          <p:cNvPr id="32771" name="Picture 3" descr="C:\Users\магазин\Downloads\Скриншот-01-11-2023 14_58_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7" y="2246040"/>
            <a:ext cx="5553075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" y="1162050"/>
            <a:ext cx="10634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Приемы работы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2451" y="5145932"/>
            <a:ext cx="53625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Проверка работы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2451" y="1824949"/>
            <a:ext cx="366935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Первый запуск приложения</a:t>
            </a:r>
            <a:endParaRPr lang="ru-RU" dirty="0"/>
          </a:p>
        </p:txBody>
      </p:sp>
      <p:pic>
        <p:nvPicPr>
          <p:cNvPr id="32772" name="Picture 4" descr="C:\Users\магазин\Downloads\7ZKEPT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806" y="2350236"/>
            <a:ext cx="8611643" cy="2494407"/>
          </a:xfrm>
          <a:prstGeom prst="rect">
            <a:avLst/>
          </a:prstGeom>
          <a:noFill/>
        </p:spPr>
      </p:pic>
      <p:pic>
        <p:nvPicPr>
          <p:cNvPr id="33794" name="Picture 2" descr="C:\Users\магазин\Downloads\Скриншот-01-11-2023 15_17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" y="5530653"/>
            <a:ext cx="5353050" cy="72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293A138A-811D-4965-ABF3-A1404FB184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3F3587-0DEB-4F64-9F5F-89E8602565F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20290" y="2281152"/>
            <a:ext cx="6538996" cy="43641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dirty="0" smtClean="0"/>
              <a:t>Дистрибутив </a:t>
            </a:r>
            <a:r>
              <a:rPr lang="ru-RU" b="1" dirty="0" err="1" smtClean="0"/>
              <a:t>node.js</a:t>
            </a:r>
            <a:r>
              <a:rPr lang="ru-RU" b="1" dirty="0" smtClean="0"/>
              <a:t> 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Серверные </a:t>
            </a:r>
            <a:r>
              <a:rPr lang="ru-RU" b="1" dirty="0" err="1" smtClean="0"/>
              <a:t>фреймворки</a:t>
            </a:r>
            <a:endParaRPr lang="ru-RU" b="1" dirty="0" smtClean="0"/>
          </a:p>
          <a:p>
            <a:pPr marL="457200" indent="-457200">
              <a:buAutoNum type="arabicPeriod"/>
            </a:pPr>
            <a:r>
              <a:rPr lang="ru-RU" b="1" dirty="0" smtClean="0"/>
              <a:t>Фреймворк </a:t>
            </a:r>
            <a:r>
              <a:rPr lang="ru-RU" b="1" dirty="0" err="1" smtClean="0"/>
              <a:t>Express.js</a:t>
            </a:r>
            <a:endParaRPr lang="ru-RU" b="1" dirty="0" smtClean="0"/>
          </a:p>
          <a:p>
            <a:pPr marL="457200" indent="-457200">
              <a:buAutoNum type="arabicPeriod"/>
            </a:pPr>
            <a:r>
              <a:rPr lang="ru-RU" b="1" dirty="0" smtClean="0"/>
              <a:t>Серверный </a:t>
            </a:r>
            <a:r>
              <a:rPr lang="ru-RU" b="1" dirty="0" err="1" smtClean="0"/>
              <a:t>фреймворк</a:t>
            </a:r>
            <a:r>
              <a:rPr lang="ru-RU" b="1" dirty="0" smtClean="0"/>
              <a:t> </a:t>
            </a:r>
            <a:r>
              <a:rPr lang="ru-RU" b="1" dirty="0" err="1" smtClean="0"/>
              <a:t>FastAPI</a:t>
            </a:r>
            <a:endParaRPr lang="ru-RU" b="1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6B76BE-6B96-4D02-899B-0C378352C8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3366" y="1188546"/>
            <a:ext cx="6547543" cy="771958"/>
          </a:xfrm>
        </p:spPr>
        <p:txBody>
          <a:bodyPr/>
          <a:lstStyle/>
          <a:p>
            <a:r>
              <a:rPr lang="ru-RU" dirty="0"/>
              <a:t>Выводы по теме:</a:t>
            </a:r>
          </a:p>
        </p:txBody>
      </p:sp>
    </p:spTree>
    <p:extLst>
      <p:ext uri="{BB962C8B-B14F-4D97-AF65-F5344CB8AC3E}">
        <p14:creationId xmlns:p14="http://schemas.microsoft.com/office/powerpoint/2010/main" xmlns="" val="11389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Дистрибутив </a:t>
            </a:r>
            <a:r>
              <a:rPr lang="ru-RU" dirty="0" err="1" smtClean="0"/>
              <a:t>node.js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" y="2085975"/>
            <a:ext cx="6096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/>
              <a:t>назначение,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/>
              <a:t>установка,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/>
              <a:t>основные приемы работы,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/>
              <a:t>особенности серверного исполнения </a:t>
            </a:r>
            <a:r>
              <a:rPr lang="ru-RU" dirty="0" err="1" smtClean="0"/>
              <a:t>JavaScript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агазин\Downloads\nodej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8909" y="478473"/>
            <a:ext cx="5842000" cy="584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49" y="1102407"/>
            <a:ext cx="4286251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err="1" smtClean="0"/>
              <a:t>Node.js</a:t>
            </a:r>
            <a:r>
              <a:rPr lang="ru-RU" sz="3600" dirty="0" smtClean="0"/>
              <a:t> </a:t>
            </a:r>
            <a:r>
              <a:rPr lang="ru-RU" dirty="0" smtClean="0"/>
              <a:t>— это </a:t>
            </a:r>
            <a:r>
              <a:rPr lang="ru-RU" dirty="0" err="1" smtClean="0"/>
              <a:t>опенсорсная</a:t>
            </a:r>
            <a:r>
              <a:rPr lang="ru-RU" dirty="0" smtClean="0"/>
              <a:t> </a:t>
            </a:r>
            <a:r>
              <a:rPr lang="ru-RU" dirty="0" err="1" smtClean="0"/>
              <a:t>кроссплатформенная</a:t>
            </a:r>
            <a:r>
              <a:rPr lang="ru-RU" dirty="0" smtClean="0"/>
              <a:t> среда выполнения для </a:t>
            </a:r>
            <a:r>
              <a:rPr lang="ru-RU" dirty="0" err="1" smtClean="0"/>
              <a:t>JavaScript</a:t>
            </a:r>
            <a:r>
              <a:rPr lang="ru-RU" dirty="0" smtClean="0"/>
              <a:t>, которая работает на серверах.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1024" y="3714750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Построена </a:t>
            </a:r>
            <a:r>
              <a:rPr lang="ru-RU" dirty="0" smtClean="0"/>
              <a:t>на базе </a:t>
            </a:r>
            <a:r>
              <a:rPr lang="ru-RU" dirty="0" err="1" smtClean="0"/>
              <a:t>JavaScript</a:t>
            </a:r>
            <a:r>
              <a:rPr lang="ru-RU" dirty="0" smtClean="0"/>
              <a:t> движка V8 от </a:t>
            </a:r>
            <a:r>
              <a:rPr lang="ru-RU" dirty="0" err="1" smtClean="0"/>
              <a:t>Google</a:t>
            </a:r>
            <a:r>
              <a:rPr lang="ru-RU" dirty="0" smtClean="0"/>
              <a:t>, который используется в браузере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Chrome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49" y="1102407"/>
            <a:ext cx="4286251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Преимущества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Скорость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Простота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JavaScript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Движок </a:t>
            </a:r>
            <a:r>
              <a:rPr lang="en-US" dirty="0" smtClean="0"/>
              <a:t>V8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Асинхронность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Библиотеки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49" y="1102407"/>
            <a:ext cx="6134101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Первое </a:t>
            </a:r>
            <a:r>
              <a:rPr lang="en-US" sz="2800" b="1" dirty="0" err="1" smtClean="0"/>
              <a:t>Node.js</a:t>
            </a:r>
            <a:r>
              <a:rPr lang="en-US" sz="2800" b="1" dirty="0" smtClean="0"/>
              <a:t>-</a:t>
            </a:r>
            <a:r>
              <a:rPr lang="ru-RU" sz="2800" b="1" dirty="0" smtClean="0"/>
              <a:t>приложение</a:t>
            </a:r>
          </a:p>
          <a:p>
            <a:endParaRPr lang="ru-RU" sz="2800" b="1" dirty="0" smtClean="0"/>
          </a:p>
          <a:p>
            <a:r>
              <a:rPr lang="ru-RU" dirty="0" smtClean="0"/>
              <a:t>Создадим </a:t>
            </a:r>
            <a:r>
              <a:rPr lang="ru-RU" dirty="0" err="1" smtClean="0"/>
              <a:t>веб-сервер</a:t>
            </a:r>
            <a:r>
              <a:rPr lang="ru-RU" dirty="0" smtClean="0"/>
              <a:t>. </a:t>
            </a:r>
            <a:r>
              <a:rPr lang="ru-RU" dirty="0" smtClean="0"/>
              <a:t>Для того чтобы запустить этот код, сохраните его в файле </a:t>
            </a:r>
            <a:r>
              <a:rPr lang="ru-RU" dirty="0" err="1" smtClean="0"/>
              <a:t>server.js</a:t>
            </a:r>
            <a:r>
              <a:rPr lang="ru-RU" dirty="0" smtClean="0"/>
              <a:t> и выполните в терминале такую команду: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магазин\Downloads\Скриншот-01-11-2023 12_37_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1371600"/>
            <a:ext cx="5203683" cy="26479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374" y="5780782"/>
            <a:ext cx="52036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https://habr.com/ru/companies/ruvds/articles/422893/</a:t>
            </a:r>
            <a:endParaRPr lang="ru-RU" sz="1600" dirty="0"/>
          </a:p>
        </p:txBody>
      </p:sp>
      <p:pic>
        <p:nvPicPr>
          <p:cNvPr id="2051" name="Picture 3" descr="C:\Users\магазин\Downloads\Скриншот-01-11-2023 12_39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" y="3285715"/>
            <a:ext cx="2828925" cy="6000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36" y="4276725"/>
            <a:ext cx="1038513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проверки сервера откройте какой-нибудь браузер и введите в адресной строке http://127.0.0.1:3000, то есть — тот адрес сервера, который будет выведен в консоли после его успешного запуска. Если всё работает как надо — на странице будет выведено «</a:t>
            </a:r>
            <a:r>
              <a:rPr lang="ru-RU" dirty="0" err="1" smtClean="0"/>
              <a:t>Hello</a:t>
            </a:r>
            <a:r>
              <a:rPr lang="ru-RU" dirty="0" smtClean="0"/>
              <a:t> </a:t>
            </a:r>
            <a:r>
              <a:rPr lang="ru-RU" dirty="0" err="1" smtClean="0"/>
              <a:t>World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49" y="1102407"/>
            <a:ext cx="6134101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История</a:t>
            </a:r>
          </a:p>
          <a:p>
            <a:endParaRPr lang="ru-RU" sz="1100" b="1" dirty="0" smtClean="0"/>
          </a:p>
          <a:p>
            <a:pPr>
              <a:tabLst>
                <a:tab pos="3405188" algn="l"/>
              </a:tabLst>
            </a:pPr>
            <a:r>
              <a:rPr lang="ru-RU" sz="1200" dirty="0" smtClean="0"/>
              <a:t>▍2009</a:t>
            </a:r>
          </a:p>
          <a:p>
            <a:r>
              <a:rPr lang="ru-RU" sz="1200" dirty="0" smtClean="0"/>
              <a:t>Появление </a:t>
            </a:r>
            <a:r>
              <a:rPr lang="ru-RU" sz="1200" dirty="0" err="1" smtClean="0"/>
              <a:t>Node.js</a:t>
            </a:r>
            <a:endParaRPr lang="ru-RU" sz="1200" dirty="0" smtClean="0"/>
          </a:p>
          <a:p>
            <a:r>
              <a:rPr lang="ru-RU" sz="1200" dirty="0" smtClean="0"/>
              <a:t>Создание первого варианта </a:t>
            </a:r>
            <a:r>
              <a:rPr lang="ru-RU" sz="1200" dirty="0" err="1" smtClean="0">
                <a:hlinkClick r:id="rId2"/>
              </a:rPr>
              <a:t>npm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▍</a:t>
            </a:r>
            <a:r>
              <a:rPr lang="ru-RU" sz="1200" dirty="0" smtClean="0"/>
              <a:t>2010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Появление </a:t>
            </a:r>
            <a:r>
              <a:rPr lang="ru-RU" sz="1200" dirty="0" err="1" smtClean="0">
                <a:hlinkClick r:id="rId3"/>
              </a:rPr>
              <a:t>Express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Появление </a:t>
            </a:r>
            <a:r>
              <a:rPr lang="ru-RU" sz="1200" dirty="0" err="1" smtClean="0">
                <a:hlinkClick r:id="rId4"/>
              </a:rPr>
              <a:t>Socket.io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▍</a:t>
            </a:r>
            <a:r>
              <a:rPr lang="ru-RU" sz="1200" dirty="0" smtClean="0"/>
              <a:t>2011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Выход </a:t>
            </a:r>
            <a:r>
              <a:rPr lang="ru-RU" sz="1200" dirty="0" err="1" smtClean="0"/>
              <a:t>npm</a:t>
            </a:r>
            <a:r>
              <a:rPr lang="ru-RU" sz="1200" dirty="0" smtClean="0"/>
              <a:t> 1.0.</a:t>
            </a:r>
          </a:p>
          <a:p>
            <a:r>
              <a:rPr lang="ru-RU" sz="1200" dirty="0" smtClean="0"/>
              <a:t>Большие компании, такие, как </a:t>
            </a:r>
            <a:r>
              <a:rPr lang="ru-RU" sz="1200" dirty="0" err="1" smtClean="0">
                <a:hlinkClick r:id="rId5"/>
              </a:rPr>
              <a:t>LinkedIn</a:t>
            </a:r>
            <a:r>
              <a:rPr lang="ru-RU" sz="1200" dirty="0" smtClean="0"/>
              <a:t> и </a:t>
            </a:r>
            <a:r>
              <a:rPr lang="ru-RU" sz="1200" dirty="0" err="1" smtClean="0">
                <a:hlinkClick r:id="rId6"/>
              </a:rPr>
              <a:t>Uber</a:t>
            </a:r>
            <a:r>
              <a:rPr lang="ru-RU" sz="1200" dirty="0" smtClean="0"/>
              <a:t>, начали пользоваться </a:t>
            </a:r>
            <a:r>
              <a:rPr lang="ru-RU" sz="1200" dirty="0" err="1" smtClean="0"/>
              <a:t>Node.js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▍</a:t>
            </a:r>
            <a:r>
              <a:rPr lang="ru-RU" sz="1200" dirty="0" smtClean="0"/>
              <a:t>2012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Быстрый рост популярности </a:t>
            </a:r>
            <a:r>
              <a:rPr lang="ru-RU" sz="1200" dirty="0" err="1" smtClean="0"/>
              <a:t>Node.js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▍</a:t>
            </a:r>
            <a:r>
              <a:rPr lang="ru-RU" sz="1200" dirty="0" smtClean="0"/>
              <a:t>2013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Появление </a:t>
            </a:r>
            <a:r>
              <a:rPr lang="ru-RU" sz="1200" dirty="0" err="1" smtClean="0">
                <a:hlinkClick r:id="rId7"/>
              </a:rPr>
              <a:t>Ghost</a:t>
            </a:r>
            <a:r>
              <a:rPr lang="ru-RU" sz="1200" dirty="0" smtClean="0"/>
              <a:t>, первой крупной платформы для публикаций, использующей </a:t>
            </a:r>
            <a:r>
              <a:rPr lang="ru-RU" sz="1200" dirty="0" err="1" smtClean="0"/>
              <a:t>Node.js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Выпуск </a:t>
            </a:r>
            <a:r>
              <a:rPr lang="ru-RU" sz="1200" dirty="0" err="1" smtClean="0">
                <a:hlinkClick r:id="rId8"/>
              </a:rPr>
              <a:t>Koa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▍</a:t>
            </a:r>
            <a:r>
              <a:rPr lang="ru-RU" sz="1200" dirty="0" smtClean="0"/>
              <a:t>2014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этом году произошли драматические события. Появился проект </a:t>
            </a:r>
            <a:r>
              <a:rPr lang="ru-RU" sz="1200" dirty="0" err="1" smtClean="0">
                <a:hlinkClick r:id="rId9"/>
              </a:rPr>
              <a:t>IO.js</a:t>
            </a:r>
            <a:r>
              <a:rPr lang="ru-RU" sz="1200" dirty="0" smtClean="0"/>
              <a:t>, являющийся </a:t>
            </a:r>
            <a:r>
              <a:rPr lang="ru-RU" sz="1200" dirty="0" err="1" smtClean="0"/>
              <a:t>форком</a:t>
            </a:r>
            <a:r>
              <a:rPr lang="ru-RU" sz="1200" dirty="0" smtClean="0"/>
              <a:t> </a:t>
            </a:r>
            <a:r>
              <a:rPr lang="ru-RU" sz="1200" dirty="0" err="1" smtClean="0"/>
              <a:t>Node.js</a:t>
            </a:r>
            <a:r>
              <a:rPr lang="ru-RU" sz="1200" dirty="0" smtClean="0"/>
              <a:t>, целью создания которого, кроме прочего, было внедрение поддержки ES6 и ускорение развития платформы</a:t>
            </a:r>
            <a:r>
              <a:rPr lang="ru-RU" sz="1200" dirty="0" smtClean="0"/>
              <a:t>.</a:t>
            </a:r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00851" y="1254807"/>
            <a:ext cx="49598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▍2015</a:t>
            </a:r>
            <a:br>
              <a:rPr lang="ru-RU" sz="1200" dirty="0" smtClean="0"/>
            </a:br>
            <a:r>
              <a:rPr lang="ru-RU" sz="1200" dirty="0" smtClean="0"/>
              <a:t>Основание организации </a:t>
            </a:r>
            <a:r>
              <a:rPr lang="ru-RU" sz="1200" dirty="0" err="1" smtClean="0">
                <a:hlinkClick r:id="rId10"/>
              </a:rPr>
              <a:t>Node.js</a:t>
            </a:r>
            <a:r>
              <a:rPr lang="ru-RU" sz="1200" dirty="0" smtClean="0">
                <a:hlinkClick r:id="rId10"/>
              </a:rPr>
              <a:t> </a:t>
            </a:r>
            <a:r>
              <a:rPr lang="ru-RU" sz="1200" dirty="0" err="1" smtClean="0">
                <a:hlinkClick r:id="rId10"/>
              </a:rPr>
              <a:t>Foundation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Слияние </a:t>
            </a:r>
            <a:r>
              <a:rPr lang="ru-RU" sz="1200" dirty="0" err="1" smtClean="0"/>
              <a:t>IO.js</a:t>
            </a:r>
            <a:r>
              <a:rPr lang="ru-RU" sz="1200" dirty="0" smtClean="0"/>
              <a:t> и </a:t>
            </a:r>
            <a:r>
              <a:rPr lang="ru-RU" sz="1200" dirty="0" err="1" smtClean="0"/>
              <a:t>Node.js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В </a:t>
            </a:r>
            <a:r>
              <a:rPr lang="ru-RU" sz="1200" dirty="0" err="1" smtClean="0"/>
              <a:t>npm</a:t>
            </a:r>
            <a:r>
              <a:rPr lang="ru-RU" sz="1200" dirty="0" smtClean="0"/>
              <a:t> появляется возможность работать с приватными модулями.</a:t>
            </a:r>
          </a:p>
          <a:p>
            <a:r>
              <a:rPr lang="ru-RU" sz="1200" dirty="0" smtClean="0"/>
              <a:t>Выход </a:t>
            </a:r>
            <a:r>
              <a:rPr lang="ru-RU" sz="1200" dirty="0" err="1" smtClean="0">
                <a:hlinkClick r:id="rId11"/>
              </a:rPr>
              <a:t>Node.js</a:t>
            </a:r>
            <a:r>
              <a:rPr lang="ru-RU" sz="1200" dirty="0" smtClean="0">
                <a:hlinkClick r:id="rId11"/>
              </a:rPr>
              <a:t> 4</a:t>
            </a:r>
            <a:r>
              <a:rPr lang="ru-RU" sz="1200" dirty="0" smtClean="0"/>
              <a:t> (надо отметить, что версий 1, 2 и 3 у этой платформы не было).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▍2016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Инцидент с пакетом </a:t>
            </a:r>
            <a:r>
              <a:rPr lang="ru-RU" sz="1200" dirty="0" err="1" smtClean="0">
                <a:hlinkClick r:id="rId12"/>
              </a:rPr>
              <a:t>left-pad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Появление </a:t>
            </a:r>
            <a:r>
              <a:rPr lang="ru-RU" sz="1200" dirty="0" err="1" smtClean="0">
                <a:hlinkClick r:id="rId13"/>
              </a:rPr>
              <a:t>Yarn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Выход </a:t>
            </a:r>
            <a:r>
              <a:rPr lang="ru-RU" sz="1200" dirty="0" err="1" smtClean="0"/>
              <a:t>Node.js</a:t>
            </a:r>
            <a:r>
              <a:rPr lang="ru-RU" sz="1200" dirty="0" smtClean="0"/>
              <a:t> 6.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▍</a:t>
            </a:r>
            <a:r>
              <a:rPr lang="ru-RU" sz="1200" dirty="0" smtClean="0"/>
              <a:t>2017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</a:t>
            </a:r>
            <a:r>
              <a:rPr lang="ru-RU" sz="1200" dirty="0" err="1" smtClean="0"/>
              <a:t>npm</a:t>
            </a:r>
            <a:r>
              <a:rPr lang="ru-RU" sz="1200" dirty="0" smtClean="0"/>
              <a:t> начинают больше внимания уделять безопасности.</a:t>
            </a:r>
          </a:p>
          <a:p>
            <a:r>
              <a:rPr lang="ru-RU" sz="1200" dirty="0" smtClean="0"/>
              <a:t>Выход </a:t>
            </a:r>
            <a:r>
              <a:rPr lang="ru-RU" sz="1200" dirty="0" err="1" smtClean="0"/>
              <a:t>Node.js</a:t>
            </a:r>
            <a:r>
              <a:rPr lang="ru-RU" sz="1200" dirty="0" smtClean="0"/>
              <a:t> 8</a:t>
            </a:r>
          </a:p>
          <a:p>
            <a:r>
              <a:rPr lang="ru-RU" sz="1200" dirty="0" smtClean="0"/>
              <a:t>Появление поддержки </a:t>
            </a:r>
            <a:r>
              <a:rPr lang="ru-RU" sz="1200" dirty="0" smtClean="0">
                <a:hlinkClick r:id="rId14"/>
              </a:rPr>
              <a:t>HTTP/2</a:t>
            </a:r>
            <a:r>
              <a:rPr lang="ru-RU" sz="1200" dirty="0" smtClean="0"/>
              <a:t>.</a:t>
            </a:r>
          </a:p>
          <a:p>
            <a:r>
              <a:rPr lang="ru-RU" sz="1200" dirty="0" smtClean="0">
                <a:hlinkClick r:id="rId15"/>
              </a:rPr>
              <a:t>V8</a:t>
            </a:r>
            <a:r>
              <a:rPr lang="ru-RU" sz="1200" dirty="0" smtClean="0"/>
              <a:t> официально признают в качестве JS-движка, предназначенного не только для </a:t>
            </a:r>
            <a:r>
              <a:rPr lang="ru-RU" sz="1200" dirty="0" err="1" smtClean="0"/>
              <a:t>Chrome</a:t>
            </a:r>
            <a:r>
              <a:rPr lang="ru-RU" sz="1200" dirty="0" smtClean="0"/>
              <a:t>, но и для </a:t>
            </a:r>
            <a:r>
              <a:rPr lang="ru-RU" sz="1200" dirty="0" err="1" smtClean="0"/>
              <a:t>Node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Еженедельно осуществляется 3 миллиарда загрузок из </a:t>
            </a:r>
            <a:r>
              <a:rPr lang="ru-RU" sz="1200" dirty="0" err="1" smtClean="0"/>
              <a:t>npm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▍</a:t>
            </a:r>
            <a:r>
              <a:rPr lang="ru-RU" sz="1200" dirty="0" smtClean="0"/>
              <a:t>2018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Выход </a:t>
            </a:r>
            <a:r>
              <a:rPr lang="ru-RU" sz="1200" dirty="0" err="1" smtClean="0"/>
              <a:t>Node.js</a:t>
            </a:r>
            <a:r>
              <a:rPr lang="ru-RU" sz="1200" dirty="0" smtClean="0"/>
              <a:t> 10.</a:t>
            </a:r>
          </a:p>
          <a:p>
            <a:r>
              <a:rPr lang="ru-RU" sz="1200" dirty="0" smtClean="0"/>
              <a:t>Поддержка </a:t>
            </a:r>
            <a:r>
              <a:rPr lang="ru-RU" sz="1200" dirty="0" smtClean="0">
                <a:hlinkClick r:id="rId16"/>
              </a:rPr>
              <a:t>ES-модулей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Экспериментальная поддержка </a:t>
            </a:r>
            <a:r>
              <a:rPr lang="ru-RU" sz="1200" dirty="0" err="1" smtClean="0">
                <a:hlinkClick r:id="rId17"/>
              </a:rPr>
              <a:t>mjs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Менеджер пакетов NPM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1" name="Picture 1" descr="C:\Users\магазин\Downloads\1626880181934027-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6872" y="2372360"/>
            <a:ext cx="5791200" cy="30886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1091" y="2058035"/>
            <a:ext cx="371800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Npm</a:t>
            </a:r>
            <a:r>
              <a:rPr lang="ru-RU" dirty="0" smtClean="0"/>
              <a:t> - это </a:t>
            </a:r>
            <a:r>
              <a:rPr lang="ru-RU" b="1" dirty="0" smtClean="0"/>
              <a:t>менеджер пакетов, который управляет модулями и зависимостями проекта</a:t>
            </a:r>
            <a:r>
              <a:rPr lang="ru-RU" dirty="0" smtClean="0"/>
              <a:t>. В </a:t>
            </a:r>
            <a:r>
              <a:rPr lang="ru-RU" dirty="0" err="1" smtClean="0"/>
              <a:t>Node.js</a:t>
            </a:r>
            <a:r>
              <a:rPr lang="ru-RU" dirty="0" smtClean="0"/>
              <a:t> </a:t>
            </a:r>
            <a:r>
              <a:rPr lang="ru-RU" dirty="0" err="1" smtClean="0"/>
              <a:t>npm</a:t>
            </a:r>
            <a:r>
              <a:rPr lang="ru-RU" dirty="0" smtClean="0"/>
              <a:t> уже имеется по умолчанию, поэтому его отдельная установка не требуется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err="1" smtClean="0"/>
              <a:t>Node.js</a:t>
            </a:r>
            <a:r>
              <a:rPr lang="ru-RU" dirty="0" smtClean="0"/>
              <a:t> </a:t>
            </a:r>
            <a:r>
              <a:rPr lang="ru-RU" dirty="0" err="1" smtClean="0"/>
              <a:t>npm</a:t>
            </a:r>
            <a:r>
              <a:rPr lang="ru-RU" dirty="0" smtClean="0"/>
              <a:t> также избавляет разработчика от необходимости хранить все используемые сторонние модули в удаленных </a:t>
            </a:r>
            <a:r>
              <a:rPr lang="ru-RU" dirty="0" err="1" smtClean="0"/>
              <a:t>репозиториях</a:t>
            </a:r>
            <a:r>
              <a:rPr lang="ru-RU" dirty="0" smtClean="0"/>
              <a:t>. За это отвечает файл </a:t>
            </a:r>
            <a:r>
              <a:rPr lang="ru-RU" dirty="0" err="1" smtClean="0"/>
              <a:t>package.json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51147" y="5715000"/>
            <a:ext cx="4039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https://nodejsdev.ru/guides/webdraftt/npm/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Серверное программирование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943350" cy="4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1092" y="1102407"/>
            <a:ext cx="5823033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package.json</a:t>
            </a:r>
            <a:endParaRPr lang="en-US" sz="3200" b="1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npm</a:t>
            </a:r>
            <a:r>
              <a:rPr lang="ru-RU" dirty="0" smtClean="0"/>
              <a:t> файл </a:t>
            </a:r>
            <a:r>
              <a:rPr lang="ru-RU" dirty="0" err="1" smtClean="0"/>
              <a:t>package.json</a:t>
            </a:r>
            <a:r>
              <a:rPr lang="ru-RU" dirty="0" smtClean="0"/>
              <a:t> используется для описания модулей, от которых зависимо ваше приложение, и содержит ряд метаданных о приложении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b="1" dirty="0" smtClean="0"/>
              <a:t>Структура файла:</a:t>
            </a:r>
          </a:p>
          <a:p>
            <a:r>
              <a:rPr lang="ru-RU" sz="1400" i="1" dirty="0" err="1" smtClean="0"/>
              <a:t>name</a:t>
            </a:r>
            <a:r>
              <a:rPr lang="ru-RU" sz="1400" dirty="0" smtClean="0"/>
              <a:t> - название приложения;</a:t>
            </a:r>
          </a:p>
          <a:p>
            <a:r>
              <a:rPr lang="ru-RU" sz="1400" i="1" dirty="0" err="1" smtClean="0"/>
              <a:t>version</a:t>
            </a:r>
            <a:r>
              <a:rPr lang="ru-RU" sz="1400" dirty="0" smtClean="0"/>
              <a:t> - версия;</a:t>
            </a:r>
          </a:p>
          <a:p>
            <a:r>
              <a:rPr lang="ru-RU" sz="1400" i="1" dirty="0" err="1" smtClean="0"/>
              <a:t>description</a:t>
            </a:r>
            <a:r>
              <a:rPr lang="ru-RU" sz="1400" dirty="0" smtClean="0"/>
              <a:t> - описание;</a:t>
            </a:r>
          </a:p>
          <a:p>
            <a:r>
              <a:rPr lang="ru-RU" sz="1400" i="1" dirty="0" err="1" smtClean="0"/>
              <a:t>main</a:t>
            </a:r>
            <a:r>
              <a:rPr lang="ru-RU" sz="1400" i="1" dirty="0" smtClean="0"/>
              <a:t> </a:t>
            </a:r>
            <a:r>
              <a:rPr lang="ru-RU" sz="1400" dirty="0" smtClean="0"/>
              <a:t>- главный файл приложения, который отвечает за его запуск (хорошей практикой считается давать название </a:t>
            </a:r>
            <a:r>
              <a:rPr lang="ru-RU" sz="1400" dirty="0" err="1" smtClean="0"/>
              <a:t>app.js</a:t>
            </a:r>
            <a:r>
              <a:rPr lang="ru-RU" sz="1400" dirty="0" smtClean="0"/>
              <a:t> или </a:t>
            </a:r>
            <a:r>
              <a:rPr lang="ru-RU" sz="1400" dirty="0" err="1" smtClean="0"/>
              <a:t>index.js</a:t>
            </a:r>
            <a:r>
              <a:rPr lang="ru-RU" sz="1400" dirty="0" smtClean="0"/>
              <a:t>);</a:t>
            </a:r>
          </a:p>
          <a:p>
            <a:r>
              <a:rPr lang="ru-RU" sz="1400" i="1" dirty="0" err="1" smtClean="0"/>
              <a:t>scripts</a:t>
            </a:r>
            <a:r>
              <a:rPr lang="ru-RU" sz="1400" dirty="0" smtClean="0"/>
              <a:t> - объект, описывающий команды, которые часто приходится выполнять в процессе разработки и упрощающий их использование;</a:t>
            </a:r>
          </a:p>
          <a:p>
            <a:r>
              <a:rPr lang="ru-RU" sz="1400" i="1" dirty="0" err="1" smtClean="0"/>
              <a:t>repository</a:t>
            </a:r>
            <a:r>
              <a:rPr lang="ru-RU" sz="1400" dirty="0" smtClean="0"/>
              <a:t> - ссылка на </a:t>
            </a:r>
            <a:r>
              <a:rPr lang="ru-RU" sz="1400" dirty="0" err="1" smtClean="0"/>
              <a:t>Git</a:t>
            </a:r>
            <a:r>
              <a:rPr lang="ru-RU" sz="1400" dirty="0" smtClean="0"/>
              <a:t> </a:t>
            </a:r>
            <a:r>
              <a:rPr lang="ru-RU" sz="1400" dirty="0" err="1" smtClean="0"/>
              <a:t>репозиторий</a:t>
            </a:r>
            <a:r>
              <a:rPr lang="ru-RU" sz="1400" dirty="0" smtClean="0"/>
              <a:t>, где хранится проект;</a:t>
            </a:r>
          </a:p>
          <a:p>
            <a:r>
              <a:rPr lang="ru-RU" sz="1400" i="1" dirty="0" err="1" smtClean="0"/>
              <a:t>keywords</a:t>
            </a:r>
            <a:r>
              <a:rPr lang="ru-RU" sz="1400" dirty="0" smtClean="0"/>
              <a:t> - массив ключевых слов, по которым будет осуществляться поиск модуля на сайте </a:t>
            </a:r>
            <a:r>
              <a:rPr lang="ru-RU" sz="1400" dirty="0" err="1" smtClean="0"/>
              <a:t>npm</a:t>
            </a:r>
            <a:r>
              <a:rPr lang="ru-RU" sz="1400" dirty="0" smtClean="0"/>
              <a:t> (если он будет там опубликован);</a:t>
            </a:r>
          </a:p>
          <a:p>
            <a:r>
              <a:rPr lang="ru-RU" sz="1400" i="1" dirty="0" err="1" smtClean="0"/>
              <a:t>author</a:t>
            </a:r>
            <a:r>
              <a:rPr lang="ru-RU" sz="1400" dirty="0" smtClean="0"/>
              <a:t> - разработчик;</a:t>
            </a:r>
          </a:p>
          <a:p>
            <a:r>
              <a:rPr lang="ru-RU" sz="1400" i="1" dirty="0" err="1" smtClean="0"/>
              <a:t>license</a:t>
            </a:r>
            <a:r>
              <a:rPr lang="ru-RU" sz="1400" dirty="0" smtClean="0"/>
              <a:t> - лицензия, под которой будет распространяться приложение.</a:t>
            </a:r>
          </a:p>
          <a:p>
            <a:endParaRPr lang="en-US" dirty="0"/>
          </a:p>
        </p:txBody>
      </p:sp>
      <p:pic>
        <p:nvPicPr>
          <p:cNvPr id="24578" name="Picture 2" descr="C:\Users\магазин\Downloads\neTguF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25" y="1662416"/>
            <a:ext cx="6748632" cy="4081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Jalinga белый">
  <a:themeElements>
    <a:clrScheme name="Шаблон Видеолекции">
      <a:dk1>
        <a:srgbClr val="1D1D1D"/>
      </a:dk1>
      <a:lt1>
        <a:srgbClr val="FFFFFF"/>
      </a:lt1>
      <a:dk2>
        <a:srgbClr val="256569"/>
      </a:dk2>
      <a:lt2>
        <a:srgbClr val="FFFFFF"/>
      </a:lt2>
      <a:accent1>
        <a:srgbClr val="457C7F"/>
      </a:accent1>
      <a:accent2>
        <a:srgbClr val="CE2616"/>
      </a:accent2>
      <a:accent3>
        <a:srgbClr val="5A6FB1"/>
      </a:accent3>
      <a:accent4>
        <a:srgbClr val="4FBDB8"/>
      </a:accent4>
      <a:accent5>
        <a:srgbClr val="C4B34E"/>
      </a:accent5>
      <a:accent6>
        <a:srgbClr val="F79646"/>
      </a:accent6>
      <a:hlink>
        <a:srgbClr val="549CCF"/>
      </a:hlink>
      <a:folHlink>
        <a:srgbClr val="7AA1A3"/>
      </a:folHlink>
    </a:clrScheme>
    <a:fontScheme name="Другая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3" id="{39060D18-90D5-4B4B-936A-5276F5115FF1}" vid="{BF26D587-BF08-42E2-9B98-3262DB1591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Words>547</Words>
  <Application>Microsoft Office PowerPoint</Application>
  <PresentationFormat>Произвольный</PresentationFormat>
  <Paragraphs>165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Шаблон Jalinga белый</vt:lpstr>
      <vt:lpstr>Серверное программирование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1. Особенности предпринимательской деятельности</dc:title>
  <dc:creator>15514</dc:creator>
  <cp:lastModifiedBy>магазин</cp:lastModifiedBy>
  <cp:revision>122</cp:revision>
  <dcterms:created xsi:type="dcterms:W3CDTF">2020-06-18T13:02:35Z</dcterms:created>
  <dcterms:modified xsi:type="dcterms:W3CDTF">2023-11-01T15:52:16Z</dcterms:modified>
</cp:coreProperties>
</file>